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73ae2c84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73ae2c84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7386cc14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7386cc14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07b58a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07b58a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73ae2c841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73ae2c841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7386cc14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7386cc14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7386cc14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7386cc14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73ae2c841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73ae2c841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7386cc14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7386cc14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73ae2c84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73ae2c84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73ae2c84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73ae2c84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73ae2c84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73ae2c84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73ae2c84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73ae2c84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7386cc14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7386cc14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73ae2c84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73ae2c84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73ae2c84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73ae2c84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7386cc14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7386cc14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DETECTING ACCIDENT HOTSPOTS USING SPATIAL DATA</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SUBMITTED BY:</a:t>
            </a:r>
            <a:endParaRPr/>
          </a:p>
          <a:p>
            <a:pPr indent="0" lvl="0" marL="0" rtl="0" algn="l">
              <a:spcBef>
                <a:spcPts val="0"/>
              </a:spcBef>
              <a:spcAft>
                <a:spcPts val="0"/>
              </a:spcAft>
              <a:buNone/>
            </a:pPr>
            <a:r>
              <a:rPr lang="en-GB"/>
              <a:t>RHYTHM MALHOTRA 16103156</a:t>
            </a:r>
            <a:endParaRPr/>
          </a:p>
          <a:p>
            <a:pPr indent="0" lvl="0" marL="0" rtl="0" algn="l">
              <a:spcBef>
                <a:spcPts val="0"/>
              </a:spcBef>
              <a:spcAft>
                <a:spcPts val="0"/>
              </a:spcAft>
              <a:buNone/>
            </a:pPr>
            <a:r>
              <a:rPr lang="en-GB"/>
              <a:t>SHREYAS JAIN 16103200</a:t>
            </a:r>
            <a:endParaRPr/>
          </a:p>
          <a:p>
            <a:pPr indent="0" lvl="0" marL="0" rtl="0" algn="l">
              <a:spcBef>
                <a:spcPts val="0"/>
              </a:spcBef>
              <a:spcAft>
                <a:spcPts val="0"/>
              </a:spcAft>
              <a:buNone/>
            </a:pPr>
            <a:r>
              <a:rPr lang="en-GB"/>
              <a:t>SHRUTI PANDEY 16103230</a:t>
            </a:r>
            <a:endParaRPr/>
          </a:p>
        </p:txBody>
      </p:sp>
      <p:pic>
        <p:nvPicPr>
          <p:cNvPr id="61" name="Google Shape;61;p13"/>
          <p:cNvPicPr preferRelativeResize="0"/>
          <p:nvPr/>
        </p:nvPicPr>
        <p:blipFill>
          <a:blip r:embed="rId3">
            <a:alphaModFix/>
          </a:blip>
          <a:stretch>
            <a:fillRect/>
          </a:stretch>
        </p:blipFill>
        <p:spPr>
          <a:xfrm>
            <a:off x="5465438" y="3182325"/>
            <a:ext cx="2790825" cy="163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idx="1" type="body"/>
          </p:nvPr>
        </p:nvSpPr>
        <p:spPr>
          <a:xfrm>
            <a:off x="177800" y="205600"/>
            <a:ext cx="8520600" cy="44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66666"/>
                </a:solidFill>
                <a:highlight>
                  <a:schemeClr val="lt1"/>
                </a:highlight>
              </a:rPr>
              <a:t>OPTICS:</a:t>
            </a:r>
            <a:endParaRPr b="1">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Basic idea is similar to DBSCAN</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It creates a reachability plot that is then used to extract clusters or other dataset analysis</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OPTICS doesn’t requires two parameters like DBSCAN, ε and </a:t>
            </a:r>
            <a:r>
              <a:rPr i="1" lang="en-GB" sz="1600">
                <a:solidFill>
                  <a:srgbClr val="666666"/>
                </a:solidFill>
                <a:highlight>
                  <a:schemeClr val="lt1"/>
                </a:highlight>
              </a:rPr>
              <a:t>minpoints</a:t>
            </a:r>
            <a:r>
              <a:rPr lang="en-GB" sz="1600">
                <a:solidFill>
                  <a:srgbClr val="666666"/>
                </a:solidFill>
                <a:highlight>
                  <a:schemeClr val="lt1"/>
                </a:highlight>
              </a:rPr>
              <a:t>.</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Parameters don’t have as big an effect as their counterparts in other clustering algorithms, and are much easier to use defaults.</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b="1" lang="en-GB" sz="1600">
                <a:solidFill>
                  <a:srgbClr val="666666"/>
                </a:solidFill>
                <a:highlight>
                  <a:schemeClr val="lt1"/>
                </a:highlight>
              </a:rPr>
              <a:t>Core Distance:</a:t>
            </a:r>
            <a:r>
              <a:rPr lang="en-GB" sz="1600">
                <a:solidFill>
                  <a:srgbClr val="666666"/>
                </a:solidFill>
                <a:highlight>
                  <a:schemeClr val="lt1"/>
                </a:highlight>
              </a:rPr>
              <a:t> The minimum value of radius required to classify a given point as a core point.</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Font typeface="Roboto"/>
              <a:buChar char="●"/>
            </a:pPr>
            <a:r>
              <a:rPr b="1" lang="en-GB" sz="1600">
                <a:solidFill>
                  <a:srgbClr val="666666"/>
                </a:solidFill>
                <a:highlight>
                  <a:schemeClr val="lt1"/>
                </a:highlight>
              </a:rPr>
              <a:t>Reachability Distance:</a:t>
            </a:r>
            <a:r>
              <a:rPr lang="en-GB" sz="1600">
                <a:solidFill>
                  <a:srgbClr val="666666"/>
                </a:solidFill>
                <a:highlight>
                  <a:schemeClr val="lt1"/>
                </a:highlight>
              </a:rPr>
              <a:t> </a:t>
            </a:r>
            <a:r>
              <a:rPr i="1" lang="en-GB" sz="1600">
                <a:solidFill>
                  <a:srgbClr val="000000"/>
                </a:solidFill>
                <a:highlight>
                  <a:schemeClr val="lt1"/>
                </a:highlight>
                <a:latin typeface="Georgia"/>
                <a:ea typeface="Georgia"/>
                <a:cs typeface="Georgia"/>
                <a:sym typeface="Georgia"/>
              </a:rPr>
              <a:t>-</a:t>
            </a:r>
            <a:r>
              <a:rPr i="1" lang="en-GB" sz="1600">
                <a:solidFill>
                  <a:srgbClr val="666666"/>
                </a:solidFill>
                <a:highlight>
                  <a:schemeClr val="lt1"/>
                </a:highlight>
              </a:rPr>
              <a:t> </a:t>
            </a:r>
            <a:r>
              <a:rPr lang="en-GB" sz="1600">
                <a:solidFill>
                  <a:srgbClr val="666666"/>
                </a:solidFill>
                <a:highlight>
                  <a:schemeClr val="lt1"/>
                </a:highlight>
              </a:rPr>
              <a:t>The reachability-distance of an object p with respect to another object o is the smallest distance from o if o is a core object. It cannot be smaller than the core distance of o.</a:t>
            </a:r>
            <a:endParaRPr sz="1600">
              <a:solidFill>
                <a:srgbClr val="666666"/>
              </a:solidFill>
              <a:highlight>
                <a:schemeClr val="lt1"/>
              </a:highlight>
            </a:endParaRPr>
          </a:p>
        </p:txBody>
      </p:sp>
      <p:sp>
        <p:nvSpPr>
          <p:cNvPr id="115" name="Google Shape;115;p22"/>
          <p:cNvSpPr txBox="1"/>
          <p:nvPr/>
        </p:nvSpPr>
        <p:spPr>
          <a:xfrm>
            <a:off x="461100" y="347375"/>
            <a:ext cx="45369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16" name="Google Shape;116;p22"/>
          <p:cNvPicPr preferRelativeResize="0"/>
          <p:nvPr/>
        </p:nvPicPr>
        <p:blipFill rotWithShape="1">
          <a:blip r:embed="rId3">
            <a:alphaModFix/>
          </a:blip>
          <a:srcRect b="0" l="5213" r="0" t="0"/>
          <a:stretch/>
        </p:blipFill>
        <p:spPr>
          <a:xfrm>
            <a:off x="271750" y="3400800"/>
            <a:ext cx="8118049" cy="147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idx="1" type="body"/>
          </p:nvPr>
        </p:nvSpPr>
        <p:spPr>
          <a:xfrm>
            <a:off x="311700" y="207500"/>
            <a:ext cx="8520600" cy="483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Addresses one of DBSCAN’s major weaknesses: the problem of detecting meaningful clusters in data of varying density.</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Font typeface="Roboto"/>
              <a:buChar char="●"/>
            </a:pPr>
            <a:r>
              <a:rPr lang="en-GB" sz="1600">
                <a:solidFill>
                  <a:srgbClr val="666666"/>
                </a:solidFill>
                <a:highlight>
                  <a:schemeClr val="lt1"/>
                </a:highlight>
              </a:rPr>
              <a:t>Time Complexity: O(nlogn)+O(n).</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Implemented in our project using sklearn library.</a:t>
            </a:r>
            <a:endParaRPr sz="1600">
              <a:solidFill>
                <a:srgbClr val="666666"/>
              </a:solidFill>
              <a:highlight>
                <a:schemeClr val="lt1"/>
              </a:highlight>
            </a:endParaRPr>
          </a:p>
          <a:p>
            <a:pPr indent="0" lvl="0" marL="0" rtl="0" algn="l">
              <a:spcBef>
                <a:spcPts val="1600"/>
              </a:spcBef>
              <a:spcAft>
                <a:spcPts val="1600"/>
              </a:spcAft>
              <a:buNone/>
            </a:pPr>
            <a:r>
              <a:t/>
            </a:r>
            <a:endParaRPr/>
          </a:p>
        </p:txBody>
      </p:sp>
      <p:pic>
        <p:nvPicPr>
          <p:cNvPr id="122" name="Google Shape;122;p23"/>
          <p:cNvPicPr preferRelativeResize="0"/>
          <p:nvPr/>
        </p:nvPicPr>
        <p:blipFill rotWithShape="1">
          <a:blip r:embed="rId3">
            <a:alphaModFix/>
          </a:blip>
          <a:srcRect b="26275" l="0" r="1477" t="0"/>
          <a:stretch/>
        </p:blipFill>
        <p:spPr>
          <a:xfrm>
            <a:off x="2148775" y="2443750"/>
            <a:ext cx="3790599" cy="1733825"/>
          </a:xfrm>
          <a:prstGeom prst="rect">
            <a:avLst/>
          </a:prstGeom>
          <a:noFill/>
          <a:ln>
            <a:noFill/>
          </a:ln>
        </p:spPr>
      </p:pic>
      <p:cxnSp>
        <p:nvCxnSpPr>
          <p:cNvPr id="123" name="Google Shape;123;p23"/>
          <p:cNvCxnSpPr/>
          <p:nvPr/>
        </p:nvCxnSpPr>
        <p:spPr>
          <a:xfrm>
            <a:off x="5939375" y="2468100"/>
            <a:ext cx="24900" cy="16851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idx="1" type="body"/>
          </p:nvPr>
        </p:nvSpPr>
        <p:spPr>
          <a:xfrm>
            <a:off x="311700" y="1283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4"/>
          <p:cNvPicPr preferRelativeResize="0"/>
          <p:nvPr/>
        </p:nvPicPr>
        <p:blipFill>
          <a:blip r:embed="rId3">
            <a:alphaModFix/>
          </a:blip>
          <a:stretch>
            <a:fillRect/>
          </a:stretch>
        </p:blipFill>
        <p:spPr>
          <a:xfrm>
            <a:off x="311700" y="373125"/>
            <a:ext cx="3065075" cy="2873124"/>
          </a:xfrm>
          <a:prstGeom prst="rect">
            <a:avLst/>
          </a:prstGeom>
          <a:noFill/>
          <a:ln>
            <a:noFill/>
          </a:ln>
        </p:spPr>
      </p:pic>
      <p:pic>
        <p:nvPicPr>
          <p:cNvPr id="131" name="Google Shape;131;p24"/>
          <p:cNvPicPr preferRelativeResize="0"/>
          <p:nvPr/>
        </p:nvPicPr>
        <p:blipFill>
          <a:blip r:embed="rId4">
            <a:alphaModFix/>
          </a:blip>
          <a:stretch>
            <a:fillRect/>
          </a:stretch>
        </p:blipFill>
        <p:spPr>
          <a:xfrm>
            <a:off x="3559550" y="1695750"/>
            <a:ext cx="5387175" cy="300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idx="1" type="body"/>
          </p:nvPr>
        </p:nvSpPr>
        <p:spPr>
          <a:xfrm>
            <a:off x="113400" y="119200"/>
            <a:ext cx="8520600" cy="45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66666"/>
                </a:solidFill>
              </a:rPr>
              <a:t>V-Measure: </a:t>
            </a:r>
            <a:endParaRPr b="1">
              <a:solidFill>
                <a:srgbClr val="666666"/>
              </a:solidFill>
            </a:endParaRPr>
          </a:p>
          <a:p>
            <a:pPr indent="-330200" lvl="0" marL="457200" rtl="0" algn="l">
              <a:spcBef>
                <a:spcPts val="1600"/>
              </a:spcBef>
              <a:spcAft>
                <a:spcPts val="0"/>
              </a:spcAft>
              <a:buClr>
                <a:srgbClr val="666666"/>
              </a:buClr>
              <a:buSzPts val="1600"/>
              <a:buChar char="●"/>
            </a:pPr>
            <a:r>
              <a:rPr lang="en-GB" sz="1600">
                <a:solidFill>
                  <a:srgbClr val="666666"/>
                </a:solidFill>
              </a:rPr>
              <a:t>An external entropy based cluster evaluation measure.</a:t>
            </a:r>
            <a:endParaRPr sz="1600">
              <a:solidFill>
                <a:srgbClr val="666666"/>
              </a:solidFill>
            </a:endParaRPr>
          </a:p>
          <a:p>
            <a:pPr indent="-342900" lvl="0" marL="457200" rtl="0" algn="l">
              <a:spcBef>
                <a:spcPts val="0"/>
              </a:spcBef>
              <a:spcAft>
                <a:spcPts val="0"/>
              </a:spcAft>
              <a:buClr>
                <a:srgbClr val="666666"/>
              </a:buClr>
              <a:buSzPts val="1800"/>
              <a:buChar char="●"/>
            </a:pPr>
            <a:r>
              <a:rPr lang="en-GB" sz="1600">
                <a:solidFill>
                  <a:srgbClr val="666666"/>
                </a:solidFill>
                <a:highlight>
                  <a:schemeClr val="lt1"/>
                </a:highlight>
              </a:rPr>
              <a:t>it is independent of the number of class labels, the number of clusters, the size of the data and the clustering algorithm used</a:t>
            </a:r>
            <a:r>
              <a:rPr lang="en-GB" sz="1200">
                <a:solidFill>
                  <a:srgbClr val="000000"/>
                </a:solidFill>
                <a:highlight>
                  <a:schemeClr val="lt1"/>
                </a:highlight>
                <a:latin typeface="Roboto"/>
                <a:ea typeface="Roboto"/>
                <a:cs typeface="Roboto"/>
                <a:sym typeface="Roboto"/>
              </a:rPr>
              <a:t>.</a:t>
            </a:r>
            <a:endParaRPr sz="1200">
              <a:solidFill>
                <a:srgbClr val="000000"/>
              </a:solidFill>
              <a:highlight>
                <a:schemeClr val="lt1"/>
              </a:highlight>
              <a:latin typeface="Roboto"/>
              <a:ea typeface="Roboto"/>
              <a:cs typeface="Roboto"/>
              <a:sym typeface="Roboto"/>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Combination of two desirable aspects of clustering, homogeneity and completeness.</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Obtained V-Measure of OPTICS is greater than that of DBSCAN</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Greater the V-Measure, more the </a:t>
            </a:r>
            <a:r>
              <a:rPr lang="en-GB" sz="1600">
                <a:solidFill>
                  <a:srgbClr val="666666"/>
                </a:solidFill>
                <a:highlight>
                  <a:srgbClr val="FFFFFF"/>
                </a:highlight>
              </a:rPr>
              <a:t>closeness of the clustering algorithm to this perfection.</a:t>
            </a:r>
            <a:endParaRPr sz="2000">
              <a:solidFill>
                <a:srgbClr val="666666"/>
              </a:solidFill>
              <a:highlight>
                <a:schemeClr val="lt1"/>
              </a:highlight>
            </a:endParaRPr>
          </a:p>
          <a:p>
            <a:pPr indent="0" lvl="0" marL="457200" rtl="0" algn="l">
              <a:spcBef>
                <a:spcPts val="1600"/>
              </a:spcBef>
              <a:spcAft>
                <a:spcPts val="0"/>
              </a:spcAft>
              <a:buNone/>
            </a:pPr>
            <a:r>
              <a:t/>
            </a:r>
            <a:endParaRPr sz="1600">
              <a:solidFill>
                <a:srgbClr val="666666"/>
              </a:solidFill>
              <a:highlight>
                <a:schemeClr val="lt1"/>
              </a:highlight>
            </a:endParaRPr>
          </a:p>
          <a:p>
            <a:pPr indent="0" lvl="0" marL="457200" rtl="0" algn="l">
              <a:spcBef>
                <a:spcPts val="1600"/>
              </a:spcBef>
              <a:spcAft>
                <a:spcPts val="1600"/>
              </a:spcAft>
              <a:buNone/>
            </a:pPr>
            <a:r>
              <a:t/>
            </a:r>
            <a:endParaRPr sz="1600">
              <a:solidFill>
                <a:srgbClr val="666666"/>
              </a:solidFill>
              <a:highlight>
                <a:srgbClr val="FFFFFF"/>
              </a:highlight>
            </a:endParaRPr>
          </a:p>
        </p:txBody>
      </p:sp>
      <p:pic>
        <p:nvPicPr>
          <p:cNvPr id="137" name="Google Shape;137;p25"/>
          <p:cNvPicPr preferRelativeResize="0"/>
          <p:nvPr/>
        </p:nvPicPr>
        <p:blipFill rotWithShape="1">
          <a:blip r:embed="rId3">
            <a:alphaModFix/>
          </a:blip>
          <a:srcRect b="0" l="6777" r="0" t="0"/>
          <a:stretch/>
        </p:blipFill>
        <p:spPr>
          <a:xfrm>
            <a:off x="334875" y="2571750"/>
            <a:ext cx="8240075" cy="1114525"/>
          </a:xfrm>
          <a:prstGeom prst="rect">
            <a:avLst/>
          </a:prstGeom>
          <a:noFill/>
          <a:ln>
            <a:noFill/>
          </a:ln>
        </p:spPr>
      </p:pic>
      <p:pic>
        <p:nvPicPr>
          <p:cNvPr id="138" name="Google Shape;138;p25"/>
          <p:cNvPicPr preferRelativeResize="0"/>
          <p:nvPr/>
        </p:nvPicPr>
        <p:blipFill rotWithShape="1">
          <a:blip r:embed="rId4">
            <a:alphaModFix/>
          </a:blip>
          <a:srcRect b="0" l="7321" r="0" t="0"/>
          <a:stretch/>
        </p:blipFill>
        <p:spPr>
          <a:xfrm>
            <a:off x="334875" y="3633700"/>
            <a:ext cx="8138099" cy="1236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351775" y="336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Monte Carlo algorithm:</a:t>
            </a:r>
            <a:endParaRPr b="1"/>
          </a:p>
          <a:p>
            <a:pPr indent="-330200" lvl="0" marL="457200" rtl="0" algn="l">
              <a:spcBef>
                <a:spcPts val="0"/>
              </a:spcBef>
              <a:spcAft>
                <a:spcPts val="0"/>
              </a:spcAft>
              <a:buClr>
                <a:srgbClr val="666666"/>
              </a:buClr>
              <a:buSzPts val="1600"/>
              <a:buChar char="●"/>
            </a:pPr>
            <a:r>
              <a:rPr lang="en-GB" sz="1600">
                <a:solidFill>
                  <a:srgbClr val="666666"/>
                </a:solidFill>
              </a:rPr>
              <a:t>In our project, no. of clusters is chosen test statistic. (does not require area of clusters).</a:t>
            </a:r>
            <a:endParaRPr sz="1600">
              <a:solidFill>
                <a:srgbClr val="666666"/>
              </a:solidFill>
            </a:endParaRPr>
          </a:p>
          <a:p>
            <a:pPr indent="-330200" lvl="0" marL="457200" rtl="0" algn="l">
              <a:spcBef>
                <a:spcPts val="0"/>
              </a:spcBef>
              <a:spcAft>
                <a:spcPts val="0"/>
              </a:spcAft>
              <a:buClr>
                <a:srgbClr val="666666"/>
              </a:buClr>
              <a:buSzPts val="1600"/>
              <a:buChar char="●"/>
            </a:pPr>
            <a:r>
              <a:rPr lang="en-GB" sz="1600">
                <a:solidFill>
                  <a:srgbClr val="666666"/>
                </a:solidFill>
              </a:rPr>
              <a:t>Value of M(no of iterations): 1000, α(Significance level): 0.02 .</a:t>
            </a:r>
            <a:endParaRPr sz="1600">
              <a:solidFill>
                <a:srgbClr val="666666"/>
              </a:solidFill>
            </a:endParaRPr>
          </a:p>
          <a:p>
            <a:pPr indent="-330200" lvl="0" marL="457200" rtl="0" algn="l">
              <a:spcBef>
                <a:spcPts val="0"/>
              </a:spcBef>
              <a:spcAft>
                <a:spcPts val="0"/>
              </a:spcAft>
              <a:buClr>
                <a:srgbClr val="666666"/>
              </a:buClr>
              <a:buSzPts val="1600"/>
              <a:buChar char="●"/>
            </a:pPr>
            <a:r>
              <a:rPr lang="en-GB" sz="1600">
                <a:solidFill>
                  <a:srgbClr val="666666"/>
                </a:solidFill>
              </a:rPr>
              <a:t>In each iteration, a random point distribution is generated and the maximum value of test statistic is determined, the values are then sorted and the rank(r) of the cluster to be judged is determined.</a:t>
            </a:r>
            <a:endParaRPr sz="1600">
              <a:solidFill>
                <a:srgbClr val="666666"/>
              </a:solidFill>
            </a:endParaRPr>
          </a:p>
          <a:p>
            <a:pPr indent="-330200" lvl="0" marL="457200" rtl="0" algn="l">
              <a:spcBef>
                <a:spcPts val="0"/>
              </a:spcBef>
              <a:spcAft>
                <a:spcPts val="0"/>
              </a:spcAft>
              <a:buClr>
                <a:srgbClr val="666666"/>
              </a:buClr>
              <a:buSzPts val="1600"/>
              <a:buChar char="●"/>
            </a:pPr>
            <a:r>
              <a:rPr lang="en-GB" sz="1600">
                <a:solidFill>
                  <a:srgbClr val="666666"/>
                </a:solidFill>
              </a:rPr>
              <a:t>When r &lt; Mα, cluster is significant, otherwise not.</a:t>
            </a:r>
            <a:endParaRPr sz="1600">
              <a:solidFill>
                <a:srgbClr val="666666"/>
              </a:solidFill>
            </a:endParaRPr>
          </a:p>
          <a:p>
            <a:pPr indent="0" lvl="0" marL="457200" rtl="0" algn="l">
              <a:spcBef>
                <a:spcPts val="1600"/>
              </a:spcBef>
              <a:spcAft>
                <a:spcPts val="0"/>
              </a:spcAft>
              <a:buNone/>
            </a:pPr>
            <a:r>
              <a:t/>
            </a:r>
            <a:endParaRPr sz="1600">
              <a:solidFill>
                <a:srgbClr val="666666"/>
              </a:solidFill>
              <a:highlight>
                <a:schemeClr val="lt1"/>
              </a:highlight>
            </a:endParaRPr>
          </a:p>
          <a:p>
            <a:pPr indent="0" lvl="0" marL="457200" rtl="0" algn="l">
              <a:spcBef>
                <a:spcPts val="1600"/>
              </a:spcBef>
              <a:spcAft>
                <a:spcPts val="0"/>
              </a:spcAft>
              <a:buNone/>
            </a:pPr>
            <a:r>
              <a:t/>
            </a:r>
            <a:endParaRPr sz="1600">
              <a:solidFill>
                <a:srgbClr val="666666"/>
              </a:solidFill>
              <a:highlight>
                <a:schemeClr val="lt1"/>
              </a:highlight>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7"/>
          <p:cNvPicPr preferRelativeResize="0"/>
          <p:nvPr/>
        </p:nvPicPr>
        <p:blipFill rotWithShape="1">
          <a:blip r:embed="rId3">
            <a:alphaModFix/>
          </a:blip>
          <a:srcRect b="0" l="5642" r="0" t="0"/>
          <a:stretch/>
        </p:blipFill>
        <p:spPr>
          <a:xfrm>
            <a:off x="258025" y="255050"/>
            <a:ext cx="8627948" cy="401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Outputs:</a:t>
            </a:r>
            <a:endParaRPr/>
          </a:p>
        </p:txBody>
      </p:sp>
      <p:sp>
        <p:nvSpPr>
          <p:cNvPr id="155" name="Google Shape;155;p28"/>
          <p:cNvSpPr txBox="1"/>
          <p:nvPr>
            <p:ph idx="1" type="body"/>
          </p:nvPr>
        </p:nvSpPr>
        <p:spPr>
          <a:xfrm>
            <a:off x="39025" y="1152475"/>
            <a:ext cx="8987700" cy="3710700"/>
          </a:xfrm>
          <a:prstGeom prst="rect">
            <a:avLst/>
          </a:prstGeom>
        </p:spPr>
        <p:txBody>
          <a:bodyPr anchorCtr="0" anchor="t" bIns="91425" lIns="91425" spcFirstLastPara="1" rIns="91425" wrap="square" tIns="91425">
            <a:noAutofit/>
          </a:bodyPr>
          <a:lstStyle/>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89999" rtl="0" algn="ctr">
              <a:lnSpc>
                <a:spcPct val="15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b="1" lang="en-GB" sz="1200">
                <a:solidFill>
                  <a:srgbClr val="666666"/>
                </a:solidFill>
              </a:rPr>
              <a:t>DBSCAN Clusters after Significant Testing                                                   OPTICS clusters after significant testing</a:t>
            </a:r>
            <a:endParaRPr>
              <a:solidFill>
                <a:srgbClr val="666666"/>
              </a:solidFill>
            </a:endParaRPr>
          </a:p>
        </p:txBody>
      </p:sp>
      <p:pic>
        <p:nvPicPr>
          <p:cNvPr id="156" name="Google Shape;156;p28"/>
          <p:cNvPicPr preferRelativeResize="0"/>
          <p:nvPr/>
        </p:nvPicPr>
        <p:blipFill rotWithShape="1">
          <a:blip r:embed="rId3">
            <a:alphaModFix/>
          </a:blip>
          <a:srcRect b="4841" l="0" r="0" t="12253"/>
          <a:stretch/>
        </p:blipFill>
        <p:spPr>
          <a:xfrm>
            <a:off x="39025" y="1385575"/>
            <a:ext cx="4376650" cy="2135275"/>
          </a:xfrm>
          <a:prstGeom prst="rect">
            <a:avLst/>
          </a:prstGeom>
          <a:noFill/>
          <a:ln>
            <a:noFill/>
          </a:ln>
        </p:spPr>
      </p:pic>
      <p:pic>
        <p:nvPicPr>
          <p:cNvPr id="157" name="Google Shape;157;p28"/>
          <p:cNvPicPr preferRelativeResize="0"/>
          <p:nvPr/>
        </p:nvPicPr>
        <p:blipFill rotWithShape="1">
          <a:blip r:embed="rId4">
            <a:alphaModFix/>
          </a:blip>
          <a:srcRect b="5122" l="0" r="0" t="12253"/>
          <a:stretch/>
        </p:blipFill>
        <p:spPr>
          <a:xfrm>
            <a:off x="4514800" y="1385575"/>
            <a:ext cx="4582521" cy="213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163" name="Google Shape;163;p29"/>
          <p:cNvSpPr txBox="1"/>
          <p:nvPr>
            <p:ph idx="1" type="body"/>
          </p:nvPr>
        </p:nvSpPr>
        <p:spPr>
          <a:xfrm>
            <a:off x="247400" y="921000"/>
            <a:ext cx="8520600" cy="398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The leading cause of deaths in the world is road accidents. This project aims at decreasing this by recognising the areas which have the most frequency of these mishaps. </a:t>
            </a:r>
            <a:endParaRPr sz="1600"/>
          </a:p>
          <a:p>
            <a:pPr indent="-330200" lvl="0" marL="457200" rtl="0" algn="l">
              <a:spcBef>
                <a:spcPts val="0"/>
              </a:spcBef>
              <a:spcAft>
                <a:spcPts val="0"/>
              </a:spcAft>
              <a:buSzPts val="1600"/>
              <a:buChar char="●"/>
            </a:pPr>
            <a:r>
              <a:rPr lang="en-GB" sz="1600"/>
              <a:t>In our project, V-Measure value of OPTICS is obtained to be greater than DBSCAN.</a:t>
            </a:r>
            <a:endParaRPr sz="1600"/>
          </a:p>
          <a:p>
            <a:pPr indent="-330200" lvl="0" marL="457200" rtl="0" algn="l">
              <a:spcBef>
                <a:spcPts val="0"/>
              </a:spcBef>
              <a:spcAft>
                <a:spcPts val="0"/>
              </a:spcAft>
              <a:buSzPts val="1600"/>
              <a:buChar char="●"/>
            </a:pPr>
            <a:r>
              <a:rPr lang="en-GB" sz="1600"/>
              <a:t>OPTICS has higher computational complexity compared to DBSCAN</a:t>
            </a:r>
            <a:endParaRPr sz="1600"/>
          </a:p>
          <a:p>
            <a:pPr indent="-330200" lvl="0" marL="457200" rtl="0" algn="l">
              <a:spcBef>
                <a:spcPts val="0"/>
              </a:spcBef>
              <a:spcAft>
                <a:spcPts val="0"/>
              </a:spcAft>
              <a:buSzPts val="1600"/>
              <a:buChar char="●"/>
            </a:pPr>
            <a:r>
              <a:rPr lang="en-GB" sz="1600"/>
              <a:t>We also analyse the dataset in terms of various attributes of accidents with respect to others, to deduce further information.</a:t>
            </a:r>
            <a:endParaRPr sz="1600"/>
          </a:p>
          <a:p>
            <a:pPr indent="-330200" lvl="0" marL="457200" rtl="0" algn="l">
              <a:spcBef>
                <a:spcPts val="0"/>
              </a:spcBef>
              <a:spcAft>
                <a:spcPts val="0"/>
              </a:spcAft>
              <a:buSzPts val="1600"/>
              <a:buChar char="●"/>
            </a:pPr>
            <a:r>
              <a:rPr lang="en-GB" sz="1600"/>
              <a:t>Significant hotspots plot on a map are very helpful and can be easily studied by laymen. </a:t>
            </a:r>
            <a:endParaRPr sz="1600"/>
          </a:p>
          <a:p>
            <a:pPr indent="-330200" lvl="0" marL="457200" rtl="0" algn="just">
              <a:spcBef>
                <a:spcPts val="0"/>
              </a:spcBef>
              <a:spcAft>
                <a:spcPts val="0"/>
              </a:spcAft>
              <a:buSzPts val="1600"/>
              <a:buChar char="●"/>
            </a:pPr>
            <a:r>
              <a:rPr lang="en-GB" sz="1600"/>
              <a:t>By identifying such points we can take necessary precautions and safety measures at those places. The local governmental policy can focus on the traffic in that community and neighbourhood. Also, this might allow for a greater neighbourhood participation in understanding  road user risk and make them more careful.</a:t>
            </a:r>
            <a:endParaRPr sz="1600"/>
          </a:p>
          <a:p>
            <a:pPr indent="0" lvl="0" marL="457200" rtl="0" algn="just">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idx="1" type="body"/>
          </p:nvPr>
        </p:nvSpPr>
        <p:spPr>
          <a:xfrm>
            <a:off x="736050" y="1183900"/>
            <a:ext cx="2890500" cy="322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Introduction</a:t>
            </a:r>
            <a:endParaRPr/>
          </a:p>
          <a:p>
            <a:pPr indent="-342900" lvl="0" marL="457200" rtl="0" algn="l">
              <a:spcBef>
                <a:spcPts val="1000"/>
              </a:spcBef>
              <a:spcAft>
                <a:spcPts val="0"/>
              </a:spcAft>
              <a:buSzPts val="1800"/>
              <a:buChar char="❖"/>
            </a:pPr>
            <a:r>
              <a:rPr lang="en-GB"/>
              <a:t>Purpose of project</a:t>
            </a:r>
            <a:endParaRPr/>
          </a:p>
          <a:p>
            <a:pPr indent="-342900" lvl="0" marL="457200" rtl="0" algn="l">
              <a:spcBef>
                <a:spcPts val="1000"/>
              </a:spcBef>
              <a:spcAft>
                <a:spcPts val="0"/>
              </a:spcAft>
              <a:buSzPts val="1800"/>
              <a:buChar char="❖"/>
            </a:pPr>
            <a:r>
              <a:rPr lang="en-GB"/>
              <a:t>Solution Description</a:t>
            </a:r>
            <a:endParaRPr/>
          </a:p>
          <a:p>
            <a:pPr indent="-342900" lvl="0" marL="457200" rtl="0" algn="l">
              <a:spcBef>
                <a:spcPts val="1000"/>
              </a:spcBef>
              <a:spcAft>
                <a:spcPts val="0"/>
              </a:spcAft>
              <a:buSzPts val="1800"/>
              <a:buChar char="❖"/>
            </a:pPr>
            <a:r>
              <a:rPr lang="en-GB"/>
              <a:t>Solution Flowchart</a:t>
            </a:r>
            <a:endParaRPr/>
          </a:p>
          <a:p>
            <a:pPr indent="-342900" lvl="0" marL="457200" rtl="0" algn="l">
              <a:spcBef>
                <a:spcPts val="1000"/>
              </a:spcBef>
              <a:spcAft>
                <a:spcPts val="0"/>
              </a:spcAft>
              <a:buSzPts val="1800"/>
              <a:buChar char="❖"/>
            </a:pPr>
            <a:r>
              <a:rPr lang="en-GB"/>
              <a:t>Output </a:t>
            </a:r>
            <a:endParaRPr/>
          </a:p>
          <a:p>
            <a:pPr indent="-342900" lvl="0" marL="457200" rtl="0" algn="l">
              <a:spcBef>
                <a:spcPts val="1000"/>
              </a:spcBef>
              <a:spcAft>
                <a:spcPts val="0"/>
              </a:spcAft>
              <a:buSzPts val="1800"/>
              <a:buChar char="❖"/>
            </a:pPr>
            <a:r>
              <a:rPr lang="en-GB"/>
              <a:t>Conclusion</a:t>
            </a:r>
            <a:endParaRPr/>
          </a:p>
          <a:p>
            <a:pPr indent="0" lvl="0" marL="0" rtl="0" algn="l">
              <a:spcBef>
                <a:spcPts val="1000"/>
              </a:spcBef>
              <a:spcAft>
                <a:spcPts val="1600"/>
              </a:spcAft>
              <a:buNone/>
            </a:pPr>
            <a:r>
              <a:t/>
            </a:r>
            <a:endParaRPr/>
          </a:p>
        </p:txBody>
      </p:sp>
      <p:sp>
        <p:nvSpPr>
          <p:cNvPr id="67" name="Google Shape;67;p14"/>
          <p:cNvSpPr txBox="1"/>
          <p:nvPr/>
        </p:nvSpPr>
        <p:spPr>
          <a:xfrm>
            <a:off x="698825" y="380325"/>
            <a:ext cx="6459600" cy="6297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GB" sz="2800">
                <a:latin typeface="Proxima Nova"/>
                <a:ea typeface="Proxima Nova"/>
                <a:cs typeface="Proxima Nova"/>
                <a:sym typeface="Proxima Nova"/>
              </a:rPr>
              <a:t>Contents</a:t>
            </a:r>
            <a:r>
              <a:rPr lang="en-GB" sz="2800">
                <a:solidFill>
                  <a:srgbClr val="666666"/>
                </a:solidFill>
                <a:latin typeface="Proxima Nova"/>
                <a:ea typeface="Proxima Nova"/>
                <a:cs typeface="Proxima Nova"/>
                <a:sym typeface="Proxima Nova"/>
              </a:rPr>
              <a:t>:</a:t>
            </a:r>
            <a:endParaRPr sz="2800">
              <a:solidFill>
                <a:srgbClr val="666666"/>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2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73" name="Google Shape;73;p15"/>
          <p:cNvSpPr txBox="1"/>
          <p:nvPr>
            <p:ph idx="1" type="body"/>
          </p:nvPr>
        </p:nvSpPr>
        <p:spPr>
          <a:xfrm>
            <a:off x="128825" y="952450"/>
            <a:ext cx="8703600" cy="39348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Char char="●"/>
            </a:pPr>
            <a:r>
              <a:rPr lang="en-GB" sz="1600"/>
              <a:t>One of the most common causes of loss of human life are road accidents. One way to prevent it is to detect the areas that see a high number of accidents and provide suitable measures in these areas for their prevention. These places are called “black spots” or “hotspots”.</a:t>
            </a:r>
            <a:endParaRPr sz="1600"/>
          </a:p>
          <a:p>
            <a:pPr indent="-330200" lvl="0" marL="457200" rtl="0" algn="just">
              <a:lnSpc>
                <a:spcPct val="150000"/>
              </a:lnSpc>
              <a:spcBef>
                <a:spcPts val="0"/>
              </a:spcBef>
              <a:spcAft>
                <a:spcPts val="0"/>
              </a:spcAft>
              <a:buSzPts val="1600"/>
              <a:buChar char="●"/>
            </a:pPr>
            <a:r>
              <a:rPr lang="en-GB" sz="1600"/>
              <a:t>Various methods are present that can be used to detect hotspots. One such method is the geostatistical technique that uses spatial data. Spatial data is being used more and more widely used for various applications in different sectors such as  thefts, traffic jams, accidents, or a particular disease spread across the map.</a:t>
            </a:r>
            <a:endParaRPr sz="1600"/>
          </a:p>
          <a:p>
            <a:pPr indent="-330200" lvl="0" marL="457200" rtl="0" algn="just">
              <a:lnSpc>
                <a:spcPct val="150000"/>
              </a:lnSpc>
              <a:spcBef>
                <a:spcPts val="0"/>
              </a:spcBef>
              <a:spcAft>
                <a:spcPts val="0"/>
              </a:spcAft>
              <a:buSzPts val="1600"/>
              <a:buChar char="●"/>
            </a:pPr>
            <a:r>
              <a:rPr lang="en-GB" sz="1600"/>
              <a:t> To determine hotspots in a spatial dataset, clustering of points is required.</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06625"/>
            <a:ext cx="85206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PURPOSE</a:t>
            </a:r>
            <a:endParaRPr/>
          </a:p>
        </p:txBody>
      </p:sp>
      <p:sp>
        <p:nvSpPr>
          <p:cNvPr id="79" name="Google Shape;79;p16"/>
          <p:cNvSpPr txBox="1"/>
          <p:nvPr/>
        </p:nvSpPr>
        <p:spPr>
          <a:xfrm>
            <a:off x="167400" y="901000"/>
            <a:ext cx="8661900" cy="40506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accent3"/>
              </a:buClr>
              <a:buSzPts val="1600"/>
              <a:buFont typeface="Arial"/>
              <a:buChar char="●"/>
            </a:pPr>
            <a:r>
              <a:rPr lang="en-GB" sz="1600">
                <a:solidFill>
                  <a:schemeClr val="accent3"/>
                </a:solidFill>
                <a:latin typeface="Proxima Nova"/>
                <a:ea typeface="Proxima Nova"/>
                <a:cs typeface="Proxima Nova"/>
                <a:sym typeface="Proxima Nova"/>
              </a:rPr>
              <a:t>The purpose here is to build a system that helps identify significant accident hotspots in the areas the data of which is provided. Using the past raw data of accidents, we </a:t>
            </a:r>
            <a:r>
              <a:rPr lang="en-GB" sz="1600">
                <a:solidFill>
                  <a:schemeClr val="accent3"/>
                </a:solidFill>
                <a:latin typeface="Proxima Nova"/>
                <a:ea typeface="Proxima Nova"/>
                <a:cs typeface="Proxima Nova"/>
                <a:sym typeface="Proxima Nova"/>
              </a:rPr>
              <a:t>intend</a:t>
            </a:r>
            <a:r>
              <a:rPr lang="en-GB" sz="1600">
                <a:solidFill>
                  <a:schemeClr val="accent3"/>
                </a:solidFill>
                <a:latin typeface="Proxima Nova"/>
                <a:ea typeface="Proxima Nova"/>
                <a:cs typeface="Proxima Nova"/>
                <a:sym typeface="Proxima Nova"/>
              </a:rPr>
              <a:t> to determine which geographical areas are more prone to accidents than others. </a:t>
            </a:r>
            <a:endParaRPr sz="1600">
              <a:solidFill>
                <a:schemeClr val="accent3"/>
              </a:solidFill>
              <a:latin typeface="Proxima Nova"/>
              <a:ea typeface="Proxima Nova"/>
              <a:cs typeface="Proxima Nova"/>
              <a:sym typeface="Proxima Nova"/>
            </a:endParaRPr>
          </a:p>
          <a:p>
            <a:pPr indent="-330200" lvl="0" marL="457200" rtl="0" algn="just">
              <a:lnSpc>
                <a:spcPct val="150000"/>
              </a:lnSpc>
              <a:spcBef>
                <a:spcPts val="0"/>
              </a:spcBef>
              <a:spcAft>
                <a:spcPts val="0"/>
              </a:spcAft>
              <a:buClr>
                <a:schemeClr val="accent3"/>
              </a:buClr>
              <a:buSzPts val="1600"/>
              <a:buFont typeface="Arial"/>
              <a:buChar char="●"/>
            </a:pPr>
            <a:r>
              <a:rPr lang="en-GB" sz="1600">
                <a:solidFill>
                  <a:schemeClr val="accent3"/>
                </a:solidFill>
                <a:latin typeface="Proxima Nova"/>
                <a:ea typeface="Proxima Nova"/>
                <a:cs typeface="Proxima Nova"/>
                <a:sym typeface="Proxima Nova"/>
              </a:rPr>
              <a:t>Using this information, important steps like deploying more police force in those hotspots and decisions of constructing bridges etc. can be taken in order to reduce the damage caused by those accidents. </a:t>
            </a:r>
            <a:endParaRPr sz="1600">
              <a:solidFill>
                <a:schemeClr val="accent3"/>
              </a:solidFill>
              <a:latin typeface="Proxima Nova"/>
              <a:ea typeface="Proxima Nova"/>
              <a:cs typeface="Proxima Nova"/>
              <a:sym typeface="Proxima Nova"/>
            </a:endParaRPr>
          </a:p>
          <a:p>
            <a:pPr indent="-330200" lvl="0" marL="457200" rtl="0" algn="just">
              <a:lnSpc>
                <a:spcPct val="150000"/>
              </a:lnSpc>
              <a:spcBef>
                <a:spcPts val="0"/>
              </a:spcBef>
              <a:spcAft>
                <a:spcPts val="0"/>
              </a:spcAft>
              <a:buClr>
                <a:schemeClr val="accent3"/>
              </a:buClr>
              <a:buSzPts val="1600"/>
              <a:buFont typeface="Arial"/>
              <a:buChar char="●"/>
            </a:pPr>
            <a:r>
              <a:rPr lang="en-GB" sz="1600">
                <a:solidFill>
                  <a:schemeClr val="accent3"/>
                </a:solidFill>
                <a:latin typeface="Proxima Nova"/>
                <a:ea typeface="Proxima Nova"/>
                <a:cs typeface="Proxima Nova"/>
                <a:sym typeface="Proxima Nova"/>
              </a:rPr>
              <a:t>We present a solution to locate high density accident hotspots which may determine causal indicators more likely to be present at certain clusters. By identifying such points we can take necessary precautions and safety measures at those places. The local governmental policy can focus on the traffic in that community and neighbourhood</a:t>
            </a:r>
            <a:r>
              <a:rPr lang="en-GB" sz="1600">
                <a:solidFill>
                  <a:schemeClr val="accent3"/>
                </a:solidFill>
              </a:rPr>
              <a:t>.</a:t>
            </a:r>
            <a:endParaRPr sz="1600">
              <a:solidFill>
                <a:schemeClr val="accent3"/>
              </a:solidFill>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a:t>
            </a:r>
            <a:r>
              <a:rPr lang="en-GB"/>
              <a:t> APPROACH</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GB" sz="1600"/>
              <a:t>We intend to classify accident hotspots using clustering methods. We apply two clustering algorithms - DBSCAN and OPTICS.</a:t>
            </a:r>
            <a:endParaRPr sz="1600"/>
          </a:p>
          <a:p>
            <a:pPr indent="-330200" lvl="0" marL="457200" rtl="0" algn="just">
              <a:spcBef>
                <a:spcPts val="0"/>
              </a:spcBef>
              <a:spcAft>
                <a:spcPts val="0"/>
              </a:spcAft>
              <a:buSzPts val="1600"/>
              <a:buChar char="●"/>
            </a:pPr>
            <a:r>
              <a:rPr lang="en-GB" sz="1600"/>
              <a:t> To determine hotspots in a spatial dataset, clustering of points is required, but clustering results are not always accurate. Some output clusters might be a simple result of coincidence. For this purpose we apply significant testing</a:t>
            </a:r>
            <a:endParaRPr sz="1600"/>
          </a:p>
          <a:p>
            <a:pPr indent="-330200" lvl="0" marL="457200" rtl="0" algn="just">
              <a:spcBef>
                <a:spcPts val="0"/>
              </a:spcBef>
              <a:spcAft>
                <a:spcPts val="0"/>
              </a:spcAft>
              <a:buSzPts val="1600"/>
              <a:buChar char="●"/>
            </a:pPr>
            <a:r>
              <a:rPr lang="en-GB" sz="1600"/>
              <a:t>For significant testing we apply Monte Carlo Estimation using which we find a threshold cluster size to classify a cluster as significant or not.</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6894" l="0" r="0" t="11023"/>
          <a:stretch/>
        </p:blipFill>
        <p:spPr>
          <a:xfrm>
            <a:off x="240950" y="1569650"/>
            <a:ext cx="8662100" cy="3214675"/>
          </a:xfrm>
          <a:prstGeom prst="rect">
            <a:avLst/>
          </a:prstGeom>
          <a:noFill/>
          <a:ln>
            <a:noFill/>
          </a:ln>
        </p:spPr>
      </p:pic>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 FLOWCHART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212550" y="20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DESCRIPTION OF SOLUTION</a:t>
            </a:r>
            <a:endParaRPr/>
          </a:p>
        </p:txBody>
      </p:sp>
      <p:sp>
        <p:nvSpPr>
          <p:cNvPr id="97" name="Google Shape;97;p19"/>
          <p:cNvSpPr txBox="1"/>
          <p:nvPr>
            <p:ph idx="1" type="body"/>
          </p:nvPr>
        </p:nvSpPr>
        <p:spPr>
          <a:xfrm>
            <a:off x="311700" y="716100"/>
            <a:ext cx="8520600" cy="3711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GB"/>
              <a:t>Dataset:</a:t>
            </a:r>
            <a:r>
              <a:rPr lang="en-GB"/>
              <a:t> </a:t>
            </a:r>
            <a:endParaRPr/>
          </a:p>
          <a:p>
            <a:pPr indent="-330200" lvl="0" marL="457200" rtl="0" algn="l">
              <a:spcBef>
                <a:spcPts val="0"/>
              </a:spcBef>
              <a:spcAft>
                <a:spcPts val="0"/>
              </a:spcAft>
              <a:buSzPts val="1600"/>
              <a:buChar char="●"/>
            </a:pPr>
            <a:r>
              <a:rPr lang="en-GB" sz="1600"/>
              <a:t>Source: Official yearly road safety and accident data published by the Department of Transport, U.K. Government.</a:t>
            </a:r>
            <a:endParaRPr sz="1600"/>
          </a:p>
          <a:p>
            <a:pPr indent="-330200" lvl="0" marL="457200" rtl="0" algn="l">
              <a:spcBef>
                <a:spcPts val="0"/>
              </a:spcBef>
              <a:spcAft>
                <a:spcPts val="0"/>
              </a:spcAft>
              <a:buSzPts val="1600"/>
              <a:buChar char="●"/>
            </a:pPr>
            <a:r>
              <a:rPr lang="en-GB" sz="1600"/>
              <a:t>Time Span: Data of 4 consecutive years from 2015 to 2018 is taken in account.</a:t>
            </a:r>
            <a:endParaRPr sz="1600"/>
          </a:p>
          <a:p>
            <a:pPr indent="-330200" lvl="0" marL="457200" rtl="0" algn="l">
              <a:spcBef>
                <a:spcPts val="0"/>
              </a:spcBef>
              <a:spcAft>
                <a:spcPts val="0"/>
              </a:spcAft>
              <a:buSzPts val="1600"/>
              <a:buChar char="●"/>
            </a:pPr>
            <a:r>
              <a:rPr lang="en-GB" sz="1600"/>
              <a:t>Attributes of the data:  Location(latitude, longitude), date and time of accident, accident severity, no. of </a:t>
            </a:r>
            <a:r>
              <a:rPr lang="en-GB" sz="1600"/>
              <a:t>casualties</a:t>
            </a:r>
            <a:r>
              <a:rPr lang="en-GB" sz="1600"/>
              <a:t>, police force involvement or not, etc. </a:t>
            </a:r>
            <a:endParaRPr sz="1600"/>
          </a:p>
          <a:p>
            <a:pPr indent="-330200" lvl="0" marL="457200" rtl="0" algn="l">
              <a:spcBef>
                <a:spcPts val="0"/>
              </a:spcBef>
              <a:spcAft>
                <a:spcPts val="0"/>
              </a:spcAft>
              <a:buSzPts val="1600"/>
              <a:buChar char="●"/>
            </a:pPr>
            <a:r>
              <a:rPr lang="en-GB" sz="1600"/>
              <a:t>Overall size: 561689 rows and 32 columns.</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a:p>
          <a:p>
            <a:pPr indent="0" lvl="0" marL="457200" rtl="0" algn="l">
              <a:spcBef>
                <a:spcPts val="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0"/>
              </a:spcBef>
              <a:spcAft>
                <a:spcPts val="0"/>
              </a:spcAft>
              <a:buNone/>
            </a:pPr>
            <a:r>
              <a:t/>
            </a:r>
            <a:endParaRPr/>
          </a:p>
        </p:txBody>
      </p:sp>
      <p:pic>
        <p:nvPicPr>
          <p:cNvPr id="98" name="Google Shape;98;p19"/>
          <p:cNvPicPr preferRelativeResize="0"/>
          <p:nvPr/>
        </p:nvPicPr>
        <p:blipFill rotWithShape="1">
          <a:blip r:embed="rId3">
            <a:alphaModFix/>
          </a:blip>
          <a:srcRect b="0" l="9535" r="0" t="0"/>
          <a:stretch/>
        </p:blipFill>
        <p:spPr>
          <a:xfrm>
            <a:off x="639975" y="2751475"/>
            <a:ext cx="6246575" cy="2280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79075"/>
            <a:ext cx="8520600" cy="4383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DBSCAN:</a:t>
            </a:r>
            <a:endParaRPr b="1"/>
          </a:p>
          <a:p>
            <a:pPr indent="-330200" lvl="0" marL="457200" rtl="0" algn="l">
              <a:spcBef>
                <a:spcPts val="0"/>
              </a:spcBef>
              <a:spcAft>
                <a:spcPts val="0"/>
              </a:spcAft>
              <a:buSzPts val="1600"/>
              <a:buChar char="●"/>
            </a:pPr>
            <a:r>
              <a:rPr lang="en-GB" sz="1600"/>
              <a:t>Identifies clusters irrespective of shape and sizes.</a:t>
            </a:r>
            <a:endParaRPr sz="1600"/>
          </a:p>
          <a:p>
            <a:pPr indent="-330200" lvl="0" marL="457200" rtl="0" algn="l">
              <a:spcBef>
                <a:spcPts val="0"/>
              </a:spcBef>
              <a:spcAft>
                <a:spcPts val="0"/>
              </a:spcAft>
              <a:buSzPts val="1600"/>
              <a:buChar char="●"/>
            </a:pPr>
            <a:r>
              <a:rPr lang="en-GB" sz="1600"/>
              <a:t>Robust to outliers. (eliminates them as noise)</a:t>
            </a:r>
            <a:endParaRPr sz="1600"/>
          </a:p>
          <a:p>
            <a:pPr indent="-330200" lvl="0" marL="457200" rtl="0" algn="l">
              <a:spcBef>
                <a:spcPts val="0"/>
              </a:spcBef>
              <a:spcAft>
                <a:spcPts val="0"/>
              </a:spcAft>
              <a:buSzPts val="1600"/>
              <a:buChar char="●"/>
            </a:pPr>
            <a:r>
              <a:rPr lang="en-GB" sz="1600"/>
              <a:t>Categorises a point as core point, border point or noise based on parameter values.</a:t>
            </a:r>
            <a:endParaRPr sz="1600"/>
          </a:p>
          <a:p>
            <a:pPr indent="-330200" lvl="0" marL="457200" rtl="0" algn="l">
              <a:spcBef>
                <a:spcPts val="0"/>
              </a:spcBef>
              <a:spcAft>
                <a:spcPts val="0"/>
              </a:spcAft>
              <a:buSzPts val="1600"/>
              <a:buChar char="●"/>
            </a:pPr>
            <a:r>
              <a:rPr lang="en-GB" sz="1600"/>
              <a:t>Two parameters: ε and </a:t>
            </a:r>
            <a:r>
              <a:rPr i="1" lang="en-GB" sz="1600"/>
              <a:t>minpoints.</a:t>
            </a:r>
            <a:endParaRPr i="1" sz="1600"/>
          </a:p>
          <a:p>
            <a:pPr indent="0" lvl="0" marL="457200" rtl="0" algn="l">
              <a:spcBef>
                <a:spcPts val="0"/>
              </a:spcBef>
              <a:spcAft>
                <a:spcPts val="0"/>
              </a:spcAft>
              <a:buNone/>
            </a:pPr>
            <a:r>
              <a:rPr b="1" lang="en-GB" sz="1600"/>
              <a:t>ε</a:t>
            </a:r>
            <a:r>
              <a:rPr lang="en-GB" sz="1600">
                <a:solidFill>
                  <a:srgbClr val="666666"/>
                </a:solidFill>
              </a:rPr>
              <a:t>: </a:t>
            </a:r>
            <a:r>
              <a:rPr lang="en-GB" sz="1600">
                <a:solidFill>
                  <a:srgbClr val="666666"/>
                </a:solidFill>
                <a:highlight>
                  <a:srgbClr val="FFFFFF"/>
                </a:highlight>
              </a:rPr>
              <a:t>specifies how close points should be to each other to be considered a part of a cluster.</a:t>
            </a:r>
            <a:endParaRPr sz="1600">
              <a:solidFill>
                <a:srgbClr val="666666"/>
              </a:solidFill>
              <a:highlight>
                <a:srgbClr val="FFFFFF"/>
              </a:highlight>
            </a:endParaRPr>
          </a:p>
          <a:p>
            <a:pPr indent="0" lvl="0" marL="457200" rtl="0" algn="l">
              <a:spcBef>
                <a:spcPts val="0"/>
              </a:spcBef>
              <a:spcAft>
                <a:spcPts val="0"/>
              </a:spcAft>
              <a:buNone/>
            </a:pPr>
            <a:r>
              <a:rPr b="1" i="1" lang="en-GB" sz="1600">
                <a:solidFill>
                  <a:srgbClr val="666666"/>
                </a:solidFill>
              </a:rPr>
              <a:t>minpoints</a:t>
            </a:r>
            <a:r>
              <a:rPr lang="en-GB" sz="1600">
                <a:solidFill>
                  <a:srgbClr val="666666"/>
                </a:solidFill>
                <a:highlight>
                  <a:srgbClr val="FFFFFF"/>
                </a:highlight>
              </a:rPr>
              <a:t>:  the minimum number of points to form a dense region.</a:t>
            </a:r>
            <a:endParaRPr sz="1600">
              <a:solidFill>
                <a:srgbClr val="666666"/>
              </a:solidFill>
              <a:highlight>
                <a:srgbClr val="FFFFFF"/>
              </a:highlight>
            </a:endParaRPr>
          </a:p>
          <a:p>
            <a:pPr indent="-330200" lvl="0" marL="457200" rtl="0" algn="l">
              <a:spcBef>
                <a:spcPts val="0"/>
              </a:spcBef>
              <a:spcAft>
                <a:spcPts val="0"/>
              </a:spcAft>
              <a:buClr>
                <a:srgbClr val="666666"/>
              </a:buClr>
              <a:buSzPts val="1600"/>
              <a:buChar char="●"/>
            </a:pPr>
            <a:r>
              <a:rPr lang="en-GB" sz="1600">
                <a:solidFill>
                  <a:srgbClr val="666666"/>
                </a:solidFill>
                <a:highlight>
                  <a:srgbClr val="FFFFFF"/>
                </a:highlight>
              </a:rPr>
              <a:t>DBCAN is very sensitive to parameter values, </a:t>
            </a:r>
            <a:r>
              <a:rPr lang="en-GB" sz="1600">
                <a:solidFill>
                  <a:srgbClr val="666666"/>
                </a:solidFill>
                <a:highlight>
                  <a:srgbClr val="FFFFFF"/>
                </a:highlight>
              </a:rPr>
              <a:t>crucial</a:t>
            </a:r>
            <a:r>
              <a:rPr lang="en-GB" sz="1600">
                <a:solidFill>
                  <a:srgbClr val="666666"/>
                </a:solidFill>
                <a:highlight>
                  <a:srgbClr val="FFFFFF"/>
                </a:highlight>
              </a:rPr>
              <a:t> to determine appropriate values.</a:t>
            </a:r>
            <a:endParaRPr sz="1600">
              <a:solidFill>
                <a:srgbClr val="666666"/>
              </a:solidFill>
              <a:highlight>
                <a:srgbClr val="FFFFFF"/>
              </a:highlight>
            </a:endParaRPr>
          </a:p>
          <a:p>
            <a:pPr indent="-330200" lvl="0" marL="457200" rtl="0" algn="l">
              <a:spcBef>
                <a:spcPts val="0"/>
              </a:spcBef>
              <a:spcAft>
                <a:spcPts val="0"/>
              </a:spcAft>
              <a:buClr>
                <a:srgbClr val="666666"/>
              </a:buClr>
              <a:buSzPts val="1600"/>
              <a:buChar char="●"/>
            </a:pPr>
            <a:r>
              <a:rPr lang="en-GB" sz="1600">
                <a:solidFill>
                  <a:srgbClr val="666666"/>
                </a:solidFill>
                <a:highlight>
                  <a:srgbClr val="FFFFFF"/>
                </a:highlight>
              </a:rPr>
              <a:t>For our project. ε= 50m. </a:t>
            </a:r>
            <a:r>
              <a:rPr i="1" lang="en-GB" sz="1600">
                <a:solidFill>
                  <a:srgbClr val="666666"/>
                </a:solidFill>
                <a:highlight>
                  <a:srgbClr val="FFFFFF"/>
                </a:highlight>
              </a:rPr>
              <a:t>minpoint</a:t>
            </a:r>
            <a:r>
              <a:rPr lang="en-GB" sz="1600">
                <a:solidFill>
                  <a:srgbClr val="666666"/>
                </a:solidFill>
                <a:highlight>
                  <a:srgbClr val="FFFFFF"/>
                </a:highlight>
              </a:rPr>
              <a:t>s: 10. Determined by hitting and trying several values, observing change in number of clusters. </a:t>
            </a:r>
            <a:endParaRPr sz="1600">
              <a:solidFill>
                <a:srgbClr val="666666"/>
              </a:solidFill>
              <a:highlight>
                <a:srgbClr val="FFFFFF"/>
              </a:highlight>
            </a:endParaRPr>
          </a:p>
          <a:p>
            <a:pPr indent="0" lvl="0" marL="0" rtl="0" algn="l">
              <a:spcBef>
                <a:spcPts val="1600"/>
              </a:spcBef>
              <a:spcAft>
                <a:spcPts val="1600"/>
              </a:spcAft>
              <a:buNone/>
            </a:pPr>
            <a:r>
              <a:t/>
            </a:r>
            <a:endParaRPr sz="1600">
              <a:solidFill>
                <a:srgbClr val="666666"/>
              </a:solidFill>
              <a:highlight>
                <a:srgbClr val="FFFFFF"/>
              </a:highlight>
            </a:endParaRPr>
          </a:p>
        </p:txBody>
      </p:sp>
      <p:pic>
        <p:nvPicPr>
          <p:cNvPr id="104" name="Google Shape;104;p20"/>
          <p:cNvPicPr preferRelativeResize="0"/>
          <p:nvPr/>
        </p:nvPicPr>
        <p:blipFill rotWithShape="1">
          <a:blip r:embed="rId3">
            <a:alphaModFix/>
          </a:blip>
          <a:srcRect b="0" l="10522" r="0" t="0"/>
          <a:stretch/>
        </p:blipFill>
        <p:spPr>
          <a:xfrm>
            <a:off x="553225" y="3309175"/>
            <a:ext cx="8181774" cy="167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322350"/>
            <a:ext cx="8520600" cy="4498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Implemented in our project using sklearn library in python</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Time Complexity:  O(nlogn)</a:t>
            </a:r>
            <a:endParaRPr sz="1600">
              <a:solidFill>
                <a:srgbClr val="666666"/>
              </a:solidFill>
              <a:highlight>
                <a:schemeClr val="lt1"/>
              </a:highlight>
            </a:endParaRPr>
          </a:p>
          <a:p>
            <a:pPr indent="-330200" lvl="0" marL="457200" rtl="0" algn="l">
              <a:spcBef>
                <a:spcPts val="0"/>
              </a:spcBef>
              <a:spcAft>
                <a:spcPts val="0"/>
              </a:spcAft>
              <a:buClr>
                <a:srgbClr val="666666"/>
              </a:buClr>
              <a:buSzPts val="1600"/>
              <a:buChar char="●"/>
            </a:pPr>
            <a:r>
              <a:rPr lang="en-GB" sz="1600">
                <a:solidFill>
                  <a:srgbClr val="666666"/>
                </a:solidFill>
                <a:highlight>
                  <a:schemeClr val="lt1"/>
                </a:highlight>
              </a:rPr>
              <a:t>DBSCAN might not perform well when there are clusters that have non-uniform density.</a:t>
            </a:r>
            <a:endParaRPr sz="1600">
              <a:solidFill>
                <a:srgbClr val="666666"/>
              </a:solidFill>
              <a:highlight>
                <a:schemeClr val="lt1"/>
              </a:highlight>
            </a:endParaRPr>
          </a:p>
          <a:p>
            <a:pPr indent="0" lvl="0" marL="0" rtl="0" algn="l">
              <a:spcBef>
                <a:spcPts val="1600"/>
              </a:spcBef>
              <a:spcAft>
                <a:spcPts val="0"/>
              </a:spcAft>
              <a:buNone/>
            </a:pPr>
            <a:r>
              <a:t/>
            </a:r>
            <a:endParaRPr b="1">
              <a:solidFill>
                <a:srgbClr val="666666"/>
              </a:solidFill>
              <a:highlight>
                <a:schemeClr val="lt1"/>
              </a:highlight>
            </a:endParaRPr>
          </a:p>
          <a:p>
            <a:pPr indent="0" lvl="0" marL="457200" rtl="0" algn="l">
              <a:spcBef>
                <a:spcPts val="0"/>
              </a:spcBef>
              <a:spcAft>
                <a:spcPts val="0"/>
              </a:spcAft>
              <a:buNone/>
            </a:pPr>
            <a:r>
              <a:t/>
            </a:r>
            <a:endParaRPr sz="1600">
              <a:solidFill>
                <a:srgbClr val="666666"/>
              </a:solidFill>
              <a:highlight>
                <a:schemeClr val="lt1"/>
              </a:highlight>
            </a:endParaRPr>
          </a:p>
          <a:p>
            <a:pPr indent="0" lvl="0" marL="457200" rtl="0" algn="l">
              <a:spcBef>
                <a:spcPts val="1600"/>
              </a:spcBef>
              <a:spcAft>
                <a:spcPts val="0"/>
              </a:spcAft>
              <a:buNone/>
            </a:pPr>
            <a:r>
              <a:t/>
            </a:r>
            <a:endParaRPr sz="1600">
              <a:solidFill>
                <a:srgbClr val="666666"/>
              </a:solidFill>
              <a:highlight>
                <a:schemeClr val="lt1"/>
              </a:highlight>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